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93" r:id="rId4"/>
    <p:sldId id="282" r:id="rId5"/>
    <p:sldId id="289" r:id="rId6"/>
    <p:sldId id="294" r:id="rId7"/>
    <p:sldId id="292" r:id="rId8"/>
    <p:sldId id="295" r:id="rId9"/>
    <p:sldId id="260" r:id="rId10"/>
    <p:sldId id="261" r:id="rId11"/>
    <p:sldId id="283" r:id="rId12"/>
    <p:sldId id="284" r:id="rId13"/>
    <p:sldId id="286" r:id="rId14"/>
    <p:sldId id="285" r:id="rId15"/>
    <p:sldId id="296" r:id="rId16"/>
    <p:sldId id="301" r:id="rId17"/>
    <p:sldId id="302" r:id="rId18"/>
    <p:sldId id="290" r:id="rId19"/>
    <p:sldId id="291" r:id="rId20"/>
    <p:sldId id="297" r:id="rId21"/>
    <p:sldId id="287" r:id="rId22"/>
    <p:sldId id="288" r:id="rId23"/>
    <p:sldId id="298" r:id="rId24"/>
    <p:sldId id="300" r:id="rId25"/>
    <p:sldId id="299" r:id="rId26"/>
    <p:sldId id="259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00F"/>
    <a:srgbClr val="FFAF9F"/>
    <a:srgbClr val="48001A"/>
    <a:srgbClr val="4400EE"/>
    <a:srgbClr val="FFC901"/>
    <a:srgbClr val="6C1A00"/>
    <a:srgbClr val="58004E"/>
    <a:srgbClr val="FE9202"/>
    <a:srgbClr val="80008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29" d="100"/>
          <a:sy n="129" d="100"/>
        </p:scale>
        <p:origin x="1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/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836370"/>
          </a:xfrm>
        </p:spPr>
        <p:txBody>
          <a:bodyPr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33E96-F078-4B3D-A8F4-F1AF21EBC3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662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836370"/>
          </a:xfrm>
        </p:spPr>
        <p:txBody>
          <a:bodyPr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33E96-F078-4B3D-A8F4-F1AF21EBC3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242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836370"/>
          </a:xfrm>
        </p:spPr>
        <p:txBody>
          <a:bodyPr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33E96-F078-4B3D-A8F4-F1AF21EBC3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868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836370"/>
          </a:xfrm>
        </p:spPr>
        <p:txBody>
          <a:bodyPr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33E96-F078-4B3D-A8F4-F1AF21EBC3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95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836370"/>
          </a:xfrm>
        </p:spPr>
        <p:txBody>
          <a:bodyPr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33E96-F078-4B3D-A8F4-F1AF21EBC3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710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836370"/>
          </a:xfrm>
        </p:spPr>
        <p:txBody>
          <a:bodyPr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33E96-F078-4B3D-A8F4-F1AF21EBC3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377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836370"/>
          </a:xfrm>
        </p:spPr>
        <p:txBody>
          <a:bodyPr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33E96-F078-4B3D-A8F4-F1AF21EBC3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770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836370"/>
          </a:xfrm>
        </p:spPr>
        <p:txBody>
          <a:bodyPr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33E96-F078-4B3D-A8F4-F1AF21EBC3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79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836370"/>
          </a:xfrm>
        </p:spPr>
        <p:txBody>
          <a:bodyPr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33E96-F078-4B3D-A8F4-F1AF21EBC3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69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836370"/>
          </a:xfrm>
        </p:spPr>
        <p:txBody>
          <a:bodyPr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33E96-F078-4B3D-A8F4-F1AF21EBC3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050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7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63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836370"/>
          </a:xfrm>
        </p:spPr>
        <p:txBody>
          <a:bodyPr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33E96-F078-4B3D-A8F4-F1AF21EBC3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779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836370"/>
          </a:xfrm>
        </p:spPr>
        <p:txBody>
          <a:bodyPr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33E96-F078-4B3D-A8F4-F1AF21EBC3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229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836370"/>
          </a:xfrm>
        </p:spPr>
        <p:txBody>
          <a:bodyPr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33E96-F078-4B3D-A8F4-F1AF21EBC3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997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836370"/>
          </a:xfrm>
        </p:spPr>
        <p:txBody>
          <a:bodyPr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33E96-F078-4B3D-A8F4-F1AF21EBC3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98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295" y="1350110"/>
            <a:ext cx="8233505" cy="173980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294" y="3182570"/>
            <a:ext cx="8233506" cy="642397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2403"/>
            <a:ext cx="822960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3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896" y="569389"/>
            <a:ext cx="6252689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896" y="1180209"/>
            <a:ext cx="6252689" cy="351106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79" y="281175"/>
            <a:ext cx="8076896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4123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635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4123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5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msprovider.cahwnet.gov/PEDI/login.js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9" y="831946"/>
            <a:ext cx="4572001" cy="173980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Private Duty Nursing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Provider Training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1E6C6E-A3F0-4E1E-9FC1-F4F781C48EAA}"/>
              </a:ext>
            </a:extLst>
          </p:cNvPr>
          <p:cNvSpPr txBox="1">
            <a:spLocks/>
          </p:cNvSpPr>
          <p:nvPr/>
        </p:nvSpPr>
        <p:spPr>
          <a:xfrm>
            <a:off x="3961180" y="4251505"/>
            <a:ext cx="5039265" cy="823573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Development &amp; Training Unit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7E246-29AD-B156-0EE3-503DC4667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5" y="128470"/>
            <a:ext cx="8856890" cy="473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3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4" y="128470"/>
            <a:ext cx="7635251" cy="920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 Provider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350110"/>
            <a:ext cx="8704185" cy="366492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The tool was developed to assist providers with requirements needed to properly submit PDN request.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Let’s review what is needed when submitting PDN SAR request:</a:t>
            </a:r>
          </a:p>
          <a:p>
            <a:pPr marL="914400" lvl="1" indent="-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of Care: Signed by CCS-paneled MD authorized to care of the CCS medically eligible condition.</a:t>
            </a:r>
          </a:p>
          <a:p>
            <a:pPr marL="914400" lvl="1" indent="-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 assessment within 30 days: Signed by PDN RN supervisor.</a:t>
            </a:r>
          </a:p>
          <a:p>
            <a:pPr marL="971550" lvl="1" indent="-514350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99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4" y="128470"/>
            <a:ext cx="7635251" cy="920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 Provider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350110"/>
            <a:ext cx="8704185" cy="366492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Let’s review what is needed when submitting PDN SAR request: (cont.…)</a:t>
            </a:r>
          </a:p>
          <a:p>
            <a:pPr marL="914400" lvl="1" indent="-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SzPct val="95000"/>
              <a:buFont typeface="+mj-lt"/>
              <a:buAutoNum type="arabicParenR" startAt="3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of face-to-face encounter</a:t>
            </a:r>
          </a:p>
          <a:p>
            <a:pPr marL="914400" lvl="1" indent="-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SzPct val="95000"/>
              <a:buFont typeface="+mj-lt"/>
              <a:buAutoNum type="arabicParenR" startAt="3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Education Plan (IEP), if client attends school</a:t>
            </a:r>
          </a:p>
          <a:p>
            <a:pPr marL="914400" lvl="1" indent="-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SzPct val="95000"/>
              <a:buFont typeface="+mj-lt"/>
              <a:buAutoNum type="arabicParenR" startAt="3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Skilled Nursing Notes-consecutive days over a 7-day minimum period that are representative of a standard period of home care</a:t>
            </a:r>
          </a:p>
          <a:p>
            <a:pPr marL="914400" lvl="1" indent="-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SzPct val="95000"/>
              <a:buFont typeface="+mj-lt"/>
              <a:buAutoNum type="arabicParenR" startAt="3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 patient assessment within last 60 days</a:t>
            </a:r>
          </a:p>
          <a:p>
            <a:pPr marL="457200" lvl="1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SzPct val="95000"/>
              <a:buNone/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 startAt="3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79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4" y="128470"/>
            <a:ext cx="7635251" cy="920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 Provider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350110"/>
            <a:ext cx="8704185" cy="366492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Let’s review what is required when submitting PDN SAR request for client’s who have been identified as having </a:t>
            </a:r>
            <a:r>
              <a:rPr lang="en-US" sz="2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commercial insurance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1" indent="-457200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buSzPct val="95000"/>
              <a:buFont typeface="+mj-lt"/>
              <a:buAutoNum type="arabicParenR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disclaimer</a:t>
            </a:r>
          </a:p>
          <a:p>
            <a:pPr marL="914400" lvl="1" indent="-457200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buSzPct val="95000"/>
              <a:buFont typeface="+mj-lt"/>
              <a:buAutoNum type="arabicParenR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 of Benefits or Explanation of Coverage</a:t>
            </a:r>
          </a:p>
          <a:p>
            <a:pPr marL="914400" lvl="1" indent="-457200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buSzPct val="95000"/>
              <a:buFont typeface="+mj-lt"/>
              <a:buAutoNum type="arabicParenR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Denial Letter</a:t>
            </a:r>
          </a:p>
          <a:p>
            <a:pPr marL="914400" lvl="1" indent="-457200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buSzPct val="95000"/>
              <a:buFont typeface="+mj-lt"/>
              <a:buAutoNum type="arabicParenR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verification documents (income), if applicable.</a:t>
            </a:r>
          </a:p>
          <a:p>
            <a:pPr marL="971550" lvl="1" indent="-514350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6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4" y="128470"/>
            <a:ext cx="7798367" cy="920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 Provider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350110"/>
            <a:ext cx="8704185" cy="379339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Initial PDN SAR(s): PDN providers will have </a:t>
            </a:r>
            <a:r>
              <a:rPr lang="en-US" sz="27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 days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to provide CCS with missing medical documentation (i.e., missing LVN logs, face-to-face information).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If the plan of care is not complete or missing from SAR request, provider will have </a:t>
            </a:r>
            <a:r>
              <a:rPr lang="en-US" sz="27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30 days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to submit.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If insurance or financial information is incomplete, provider or family will have up to </a:t>
            </a:r>
            <a:r>
              <a:rPr lang="en-US" sz="27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60 days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to provide requested information. May be extended if insurance company or family is in the process of submitting documentation.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51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386D92-CFD0-66E5-4431-09566F6E1B53}"/>
              </a:ext>
            </a:extLst>
          </p:cNvPr>
          <p:cNvSpPr/>
          <p:nvPr/>
        </p:nvSpPr>
        <p:spPr>
          <a:xfrm>
            <a:off x="2496575" y="586585"/>
            <a:ext cx="4301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PEDI System</a:t>
            </a:r>
          </a:p>
        </p:txBody>
      </p:sp>
      <p:pic>
        <p:nvPicPr>
          <p:cNvPr id="1026" name="Picture 2" descr="Technology Animated Clipart-sending email on computer animated clipart">
            <a:extLst>
              <a:ext uri="{FF2B5EF4-FFF2-40B4-BE49-F238E27FC236}">
                <a16:creationId xmlns:a16="http://schemas.microsoft.com/office/drawing/2014/main" id="{EF9BE770-4038-4417-5C9F-BA52A0BCD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60" y="1655520"/>
            <a:ext cx="3297480" cy="269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8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4" y="128470"/>
            <a:ext cx="7635251" cy="920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350110"/>
            <a:ext cx="8704185" cy="366492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web-based tool that enables CCS-approved providers to electronically access the following:</a:t>
            </a:r>
          </a:p>
          <a:p>
            <a:pPr marL="914400" lvl="1" indent="-457200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buSzPct val="95000"/>
              <a:buFont typeface="+mj-lt"/>
              <a:buAutoNum type="arabicParenR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of SAR request and authorizations</a:t>
            </a:r>
          </a:p>
          <a:p>
            <a:pPr marL="914400" lvl="1" indent="-457200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buSzPct val="95000"/>
              <a:buFont typeface="+mj-lt"/>
              <a:buAutoNum type="arabicParenR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authorizations, denials, reports, and correspondence</a:t>
            </a:r>
          </a:p>
          <a:p>
            <a:pPr marL="914400" lvl="1" indent="-457200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buSzPct val="95000"/>
              <a:buFont typeface="+mj-lt"/>
              <a:buAutoNum type="arabicParenR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referrals</a:t>
            </a:r>
          </a:p>
          <a:p>
            <a:pPr marL="914400" lvl="1" indent="-457200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buSzPct val="95000"/>
              <a:buFont typeface="+mj-lt"/>
              <a:buAutoNum type="arabicParenR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e-SARs</a:t>
            </a:r>
          </a:p>
          <a:p>
            <a:pPr marL="971550" lvl="1" indent="-514350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35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4" y="128470"/>
            <a:ext cx="7635251" cy="920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350110"/>
            <a:ext cx="8704185" cy="3664920"/>
          </a:xfrm>
        </p:spPr>
        <p:txBody>
          <a:bodyPr>
            <a:noAutofit/>
          </a:bodyPr>
          <a:lstStyle/>
          <a:p>
            <a:pPr marR="0" lvl="0" algn="l" defTabSz="914400" rtl="0" eaLnBrk="1" fontAlgn="base" latinLnBrk="0" hangingPunct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Tx/>
              <a:buSzPct val="8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Apply on-line:</a:t>
            </a:r>
          </a:p>
          <a:p>
            <a:pPr marL="640080" lvl="1" indent="0" fontAlgn="base">
              <a:lnSpc>
                <a:spcPts val="2600"/>
              </a:lnSpc>
              <a:spcBef>
                <a:spcPts val="600"/>
              </a:spcBef>
              <a:spcAft>
                <a:spcPts val="2400"/>
              </a:spcAft>
              <a:buClr>
                <a:srgbClr val="4590B8"/>
              </a:buClr>
              <a:buSzPct val="100000"/>
              <a:buNone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hlinkClick r:id="rId3"/>
              </a:rPr>
              <a:t>https://cmsprovider.cahwnet.gov/PEDI/login.jsp</a:t>
            </a: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ts val="1800"/>
              </a:spcAft>
              <a:buClrTx/>
              <a:buSzPct val="8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Help Desk: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F7C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626-569-6630 or 1-866-685-8449  </a:t>
            </a:r>
          </a:p>
          <a:p>
            <a:pPr marL="457200" lvl="1" indent="0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84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4" y="128470"/>
            <a:ext cx="7798367" cy="920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PEDI-SAR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350109"/>
            <a:ext cx="9009596" cy="3512215"/>
          </a:xfrm>
        </p:spPr>
        <p:txBody>
          <a:bodyPr>
            <a:noAutofit/>
          </a:bodyPr>
          <a:lstStyle/>
          <a:p>
            <a:pPr marL="0" indent="0">
              <a:lnSpc>
                <a:spcPts val="26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Provider may view status of request via PEDI-SAR System 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E8427F-E034-544A-AF74-E25D64CE9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" y="1808224"/>
            <a:ext cx="8398772" cy="32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36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2356C0-CA89-4F7D-7745-2FD60858C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2" y="739289"/>
            <a:ext cx="8847739" cy="1068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41CA2F-A462-9D36-30A8-D406081FF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2" y="1885633"/>
            <a:ext cx="8847739" cy="26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5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73572"/>
            <a:ext cx="8229600" cy="92098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398774" cy="3512213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 CCS medical eligibility requirements to qualify for PDN services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 how to submit PDN SAR request(s)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Introduce the PDN SAR Provider Tool and discuss what information is required by CCS to process PDN SAR(s) request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Explain how to view information on PEDI System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Summarize key points r/t PDN SAR request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899" y="688699"/>
            <a:ext cx="529596" cy="4397651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409" y="482600"/>
            <a:ext cx="315230" cy="425168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8790" y="482600"/>
            <a:ext cx="8200127" cy="404395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C355AA8F-E68C-2FCD-B774-E4EA292D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12" y="965200"/>
            <a:ext cx="6998777" cy="30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26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4" y="128470"/>
            <a:ext cx="7635251" cy="920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PDN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350110"/>
            <a:ext cx="8856890" cy="366492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Complex benefit, both to request and review.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Requires the involvement of multiple individuals: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treating CCS physicians and specialists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home health agency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family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 nurse case managers and CCS physicians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some cases-CCS medical therapy unit, the school system and regional center(s).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62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4" y="128470"/>
            <a:ext cx="7635251" cy="920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PDN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350110"/>
            <a:ext cx="8398775" cy="366492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Complicated in cases where client has private insurance when PDN may or may not be a benefit.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CCS will determine the least expensive provider type that can be authorized to provide the requested services.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 some cases, CCS may only approve a portion of the PDN hours requested on a SAR. It will be your responsibility to seek payment or approval from other payor source.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31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4" y="128470"/>
            <a:ext cx="7635251" cy="920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PDN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350110"/>
            <a:ext cx="8398775" cy="366492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If CCS denies PDN services, the client/family may disagree with a CCS determination. 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client/family are the only individuals that can file a formal written appeal. A provider </a:t>
            </a:r>
            <a:r>
              <a:rPr lang="en-US" sz="2600" b="1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may not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appeal decisions made by CCS.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PDN providers may request a reconsideration. 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19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28F4BD-D22A-B5E4-1BC6-54B4D156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00" y="891995"/>
            <a:ext cx="6404460" cy="25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77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43" y="1112479"/>
            <a:ext cx="2571750" cy="67555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1930317"/>
            <a:ext cx="2441321" cy="13716"/>
          </a:xfrm>
          <a:custGeom>
            <a:avLst/>
            <a:gdLst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96247 w 2441321"/>
              <a:gd name="connsiteY2" fmla="*/ 0 h 13716"/>
              <a:gd name="connsiteX3" fmla="*/ 1806578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30991 w 2441321"/>
              <a:gd name="connsiteY6" fmla="*/ 13716 h 13716"/>
              <a:gd name="connsiteX7" fmla="*/ 1269487 w 2441321"/>
              <a:gd name="connsiteY7" fmla="*/ 13716 h 13716"/>
              <a:gd name="connsiteX8" fmla="*/ 707983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23008 w 2441321"/>
              <a:gd name="connsiteY2" fmla="*/ 0 h 13716"/>
              <a:gd name="connsiteX3" fmla="*/ 1782164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79817 w 2441321"/>
              <a:gd name="connsiteY6" fmla="*/ 13716 h 13716"/>
              <a:gd name="connsiteX7" fmla="*/ 1318313 w 2441321"/>
              <a:gd name="connsiteY7" fmla="*/ 13716 h 13716"/>
              <a:gd name="connsiteX8" fmla="*/ 659157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3716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0988" y="3698"/>
                  <a:pt x="2440649" y="9400"/>
                  <a:pt x="2441321" y="13716"/>
                </a:cubicBezTo>
                <a:cubicBezTo>
                  <a:pt x="2159375" y="44437"/>
                  <a:pt x="2054495" y="41094"/>
                  <a:pt x="1830991" y="13716"/>
                </a:cubicBezTo>
                <a:cubicBezTo>
                  <a:pt x="1615846" y="2937"/>
                  <a:pt x="1521674" y="-9994"/>
                  <a:pt x="1269487" y="13716"/>
                </a:cubicBezTo>
                <a:cubicBezTo>
                  <a:pt x="1019660" y="49388"/>
                  <a:pt x="886911" y="37779"/>
                  <a:pt x="707983" y="13716"/>
                </a:cubicBezTo>
                <a:cubicBezTo>
                  <a:pt x="523434" y="22749"/>
                  <a:pt x="307885" y="29744"/>
                  <a:pt x="0" y="13716"/>
                </a:cubicBezTo>
                <a:cubicBezTo>
                  <a:pt x="-361" y="7755"/>
                  <a:pt x="-276" y="2718"/>
                  <a:pt x="0" y="0"/>
                </a:cubicBezTo>
                <a:close/>
              </a:path>
              <a:path w="2441321" h="13716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197" y="4300"/>
                  <a:pt x="2441101" y="8760"/>
                  <a:pt x="2441321" y="13716"/>
                </a:cubicBezTo>
                <a:cubicBezTo>
                  <a:pt x="2180658" y="13750"/>
                  <a:pt x="2084222" y="1362"/>
                  <a:pt x="1879817" y="13716"/>
                </a:cubicBezTo>
                <a:cubicBezTo>
                  <a:pt x="1668182" y="11650"/>
                  <a:pt x="1551159" y="-11049"/>
                  <a:pt x="1318313" y="13716"/>
                </a:cubicBezTo>
                <a:cubicBezTo>
                  <a:pt x="1059871" y="51823"/>
                  <a:pt x="901959" y="19259"/>
                  <a:pt x="659157" y="13716"/>
                </a:cubicBezTo>
                <a:cubicBezTo>
                  <a:pt x="444692" y="23911"/>
                  <a:pt x="245032" y="35310"/>
                  <a:pt x="0" y="13716"/>
                </a:cubicBezTo>
                <a:cubicBezTo>
                  <a:pt x="124" y="7937"/>
                  <a:pt x="389" y="2990"/>
                  <a:pt x="0" y="0"/>
                </a:cubicBezTo>
                <a:close/>
              </a:path>
              <a:path w="2441321" h="13716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661" y="4449"/>
                  <a:pt x="2442057" y="7876"/>
                  <a:pt x="2441321" y="13716"/>
                </a:cubicBezTo>
                <a:cubicBezTo>
                  <a:pt x="2149099" y="22776"/>
                  <a:pt x="2027305" y="51898"/>
                  <a:pt x="1830991" y="13716"/>
                </a:cubicBezTo>
                <a:cubicBezTo>
                  <a:pt x="1614571" y="-23336"/>
                  <a:pt x="1500998" y="6155"/>
                  <a:pt x="1269487" y="13716"/>
                </a:cubicBezTo>
                <a:cubicBezTo>
                  <a:pt x="1042399" y="33262"/>
                  <a:pt x="927922" y="41250"/>
                  <a:pt x="707983" y="13716"/>
                </a:cubicBezTo>
                <a:cubicBezTo>
                  <a:pt x="502575" y="-9952"/>
                  <a:pt x="350393" y="29927"/>
                  <a:pt x="0" y="13716"/>
                </a:cubicBezTo>
                <a:cubicBezTo>
                  <a:pt x="-248" y="8631"/>
                  <a:pt x="228" y="31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3716"/>
                      <a:gd name="connsiteX1" fmla="*/ 585917 w 2441321"/>
                      <a:gd name="connsiteY1" fmla="*/ 0 h 13716"/>
                      <a:gd name="connsiteX2" fmla="*/ 1196247 w 2441321"/>
                      <a:gd name="connsiteY2" fmla="*/ 0 h 13716"/>
                      <a:gd name="connsiteX3" fmla="*/ 1806578 w 2441321"/>
                      <a:gd name="connsiteY3" fmla="*/ 0 h 13716"/>
                      <a:gd name="connsiteX4" fmla="*/ 2441321 w 2441321"/>
                      <a:gd name="connsiteY4" fmla="*/ 0 h 13716"/>
                      <a:gd name="connsiteX5" fmla="*/ 2441321 w 2441321"/>
                      <a:gd name="connsiteY5" fmla="*/ 13716 h 13716"/>
                      <a:gd name="connsiteX6" fmla="*/ 1830991 w 2441321"/>
                      <a:gd name="connsiteY6" fmla="*/ 13716 h 13716"/>
                      <a:gd name="connsiteX7" fmla="*/ 1269487 w 2441321"/>
                      <a:gd name="connsiteY7" fmla="*/ 13716 h 13716"/>
                      <a:gd name="connsiteX8" fmla="*/ 707983 w 2441321"/>
                      <a:gd name="connsiteY8" fmla="*/ 13716 h 13716"/>
                      <a:gd name="connsiteX9" fmla="*/ 0 w 2441321"/>
                      <a:gd name="connsiteY9" fmla="*/ 13716 h 13716"/>
                      <a:gd name="connsiteX10" fmla="*/ 0 w 2441321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3716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0939" y="4363"/>
                          <a:pt x="2441580" y="8857"/>
                          <a:pt x="2441321" y="13716"/>
                        </a:cubicBezTo>
                        <a:cubicBezTo>
                          <a:pt x="2169723" y="25934"/>
                          <a:pt x="2045712" y="34568"/>
                          <a:pt x="1830991" y="13716"/>
                        </a:cubicBezTo>
                        <a:cubicBezTo>
                          <a:pt x="1616270" y="-7136"/>
                          <a:pt x="1505876" y="-623"/>
                          <a:pt x="1269487" y="13716"/>
                        </a:cubicBezTo>
                        <a:cubicBezTo>
                          <a:pt x="1033098" y="28055"/>
                          <a:pt x="908661" y="36619"/>
                          <a:pt x="707983" y="13716"/>
                        </a:cubicBezTo>
                        <a:cubicBezTo>
                          <a:pt x="507305" y="-9187"/>
                          <a:pt x="333592" y="16187"/>
                          <a:pt x="0" y="13716"/>
                        </a:cubicBezTo>
                        <a:cubicBezTo>
                          <a:pt x="-459" y="8317"/>
                          <a:pt x="190" y="2744"/>
                          <a:pt x="0" y="0"/>
                        </a:cubicBezTo>
                        <a:close/>
                      </a:path>
                      <a:path w="2441321" h="13716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507" y="3335"/>
                          <a:pt x="2441322" y="9457"/>
                          <a:pt x="2441321" y="13716"/>
                        </a:cubicBezTo>
                        <a:cubicBezTo>
                          <a:pt x="2166745" y="24201"/>
                          <a:pt x="2078726" y="10904"/>
                          <a:pt x="1879817" y="13716"/>
                        </a:cubicBezTo>
                        <a:cubicBezTo>
                          <a:pt x="1680908" y="16528"/>
                          <a:pt x="1548770" y="-8699"/>
                          <a:pt x="1318313" y="13716"/>
                        </a:cubicBezTo>
                        <a:cubicBezTo>
                          <a:pt x="1087856" y="36131"/>
                          <a:pt x="894613" y="-645"/>
                          <a:pt x="659157" y="13716"/>
                        </a:cubicBezTo>
                        <a:cubicBezTo>
                          <a:pt x="423701" y="28077"/>
                          <a:pt x="246611" y="29403"/>
                          <a:pt x="0" y="13716"/>
                        </a:cubicBezTo>
                        <a:cubicBezTo>
                          <a:pt x="-120" y="7867"/>
                          <a:pt x="674" y="39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458" y="2105406"/>
            <a:ext cx="2571750" cy="2558034"/>
          </a:xfrm>
        </p:spPr>
        <p:txBody>
          <a:bodyPr anchor="t">
            <a:normAutofit fontScale="92500"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you have questions regarding your SAR request. Please contact CCS at 1-800-288-4584 or visit or LA County CCS website at: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http://publichealth.lacounty.gov/cms/ccs.htm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682B7-717C-4B51-66EC-9E7EC2FC5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436" y="128470"/>
            <a:ext cx="5509723" cy="484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93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Question mark boxes">
            <a:extLst>
              <a:ext uri="{FF2B5EF4-FFF2-40B4-BE49-F238E27FC236}">
                <a16:creationId xmlns:a16="http://schemas.microsoft.com/office/drawing/2014/main" id="{E0BA22BD-CDBB-6779-5813-55D51EFE3C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5" r="7514"/>
          <a:stretch/>
        </p:blipFill>
        <p:spPr>
          <a:xfrm>
            <a:off x="1891767" y="10"/>
            <a:ext cx="7252231" cy="51434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386D92-CFD0-66E5-4431-09566F6E1B53}"/>
              </a:ext>
            </a:extLst>
          </p:cNvPr>
          <p:cNvSpPr/>
          <p:nvPr/>
        </p:nvSpPr>
        <p:spPr>
          <a:xfrm>
            <a:off x="1823310" y="586585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Medical Eligibility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926CD4-EC28-970E-3F69-5B2D50663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40" y="1655520"/>
            <a:ext cx="3206805" cy="32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6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4" y="128470"/>
            <a:ext cx="7798367" cy="920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 Medical Eligibility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350110"/>
            <a:ext cx="8704185" cy="366492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PDN services must be medically necessary to correct or ameliorate the CCS medically eligible condition.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Medical necessity for PDN services is determined on a case-by-case basis depending on the individual needs of the CCS client.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PDN requests are evaluated by the same process applied to any benefit request of the CCS program, though they are one of the most complex benefits to assess. </a:t>
            </a:r>
          </a:p>
          <a:p>
            <a:pPr>
              <a:lnSpc>
                <a:spcPts val="2900"/>
              </a:lnSpc>
              <a:spcBef>
                <a:spcPts val="0"/>
              </a:spcBef>
              <a:spcAft>
                <a:spcPts val="18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13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4" y="128470"/>
            <a:ext cx="7798367" cy="920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 Medical Eligibility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350110"/>
            <a:ext cx="8704185" cy="366492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CCS will review the complexity of the medical necessity criteria-level of care, number of hours, provider’s qualification and availability of other resources.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PDN services will </a:t>
            </a:r>
            <a:r>
              <a:rPr lang="en-US" sz="2700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not be approved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when the care is for the following:</a:t>
            </a:r>
          </a:p>
          <a:p>
            <a:pPr lvl="1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Child’s intellectual disability or behavior</a:t>
            </a:r>
          </a:p>
          <a:p>
            <a:pPr lvl="1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care services (i.e., directed at grooming, hygiene, feeding)</a:t>
            </a:r>
          </a:p>
          <a:p>
            <a:pPr lvl="1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  <a:spcBef>
                <a:spcPts val="0"/>
              </a:spcBef>
              <a:spcAft>
                <a:spcPts val="18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4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386D92-CFD0-66E5-4431-09566F6E1B53}"/>
              </a:ext>
            </a:extLst>
          </p:cNvPr>
          <p:cNvSpPr/>
          <p:nvPr/>
        </p:nvSpPr>
        <p:spPr>
          <a:xfrm>
            <a:off x="1688660" y="586585"/>
            <a:ext cx="5917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CCS SAR Referral</a:t>
            </a:r>
            <a:endParaRPr kumimoji="0" lang="en-US" sz="5400" b="0" i="0" u="none" strike="noStrike" kern="1200" cap="none" spc="0" normalizeH="0" baseline="0" noProof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7AC78-1003-138E-9DBE-F762310EE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877312"/>
            <a:ext cx="2857500" cy="191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4" y="128470"/>
            <a:ext cx="7798367" cy="920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 SAR Referral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350110"/>
            <a:ext cx="8704185" cy="3664920"/>
          </a:xfrm>
        </p:spPr>
        <p:txBody>
          <a:bodyPr>
            <a:noAutofit/>
          </a:bodyPr>
          <a:lstStyle/>
          <a:p>
            <a:pPr>
              <a:lnSpc>
                <a:spcPts val="29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PDN provider may submit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 referral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Los Angeles County-CCS local office via:</a:t>
            </a:r>
          </a:p>
          <a:p>
            <a:pPr lvl="1">
              <a:lnSpc>
                <a:spcPts val="27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 Submission-1-855-481-6821</a:t>
            </a:r>
          </a:p>
          <a:p>
            <a:pPr lvl="1">
              <a:lnSpc>
                <a:spcPts val="27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Submission via PEDI System</a:t>
            </a:r>
          </a:p>
          <a:p>
            <a:pPr lvl="1">
              <a:lnSpc>
                <a:spcPts val="27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to: California Children Services</a:t>
            </a:r>
          </a:p>
          <a:p>
            <a:pPr marL="857250" lvl="2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9320 Telstar Ave. #226, El Monte, Ca 91731</a:t>
            </a:r>
          </a:p>
          <a:p>
            <a:pPr lvl="1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  <a:spcBef>
                <a:spcPts val="0"/>
              </a:spcBef>
              <a:spcAft>
                <a:spcPts val="18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4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386D92-CFD0-66E5-4431-09566F6E1B53}"/>
              </a:ext>
            </a:extLst>
          </p:cNvPr>
          <p:cNvSpPr/>
          <p:nvPr/>
        </p:nvSpPr>
        <p:spPr>
          <a:xfrm>
            <a:off x="2291134" y="586585"/>
            <a:ext cx="4712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PDN SAR Tool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664DD7-17F8-0A8F-E920-9535A7886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29" y="1655520"/>
            <a:ext cx="4712059" cy="235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27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B41D55-7399-3384-C7A5-B686DE605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5" y="128470"/>
            <a:ext cx="8856889" cy="473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79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</Words>
  <Application>Microsoft Office PowerPoint</Application>
  <PresentationFormat>On-screen Show (16:9)</PresentationFormat>
  <Paragraphs>98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Private Duty Nursing Provider Training  2024</vt:lpstr>
      <vt:lpstr>Objectives</vt:lpstr>
      <vt:lpstr>PowerPoint Presentation</vt:lpstr>
      <vt:lpstr>CCS Medical Eligibility </vt:lpstr>
      <vt:lpstr>CCS Medical Eligibility </vt:lpstr>
      <vt:lpstr>PowerPoint Presentation</vt:lpstr>
      <vt:lpstr>CCS SAR Referral</vt:lpstr>
      <vt:lpstr>PowerPoint Presentation</vt:lpstr>
      <vt:lpstr>PowerPoint Presentation</vt:lpstr>
      <vt:lpstr>PowerPoint Presentation</vt:lpstr>
      <vt:lpstr>SAR Provider Tool</vt:lpstr>
      <vt:lpstr>SAR Provider Tool</vt:lpstr>
      <vt:lpstr>SAR Provider Tool</vt:lpstr>
      <vt:lpstr>SAR Provider Tool</vt:lpstr>
      <vt:lpstr>PowerPoint Presentation</vt:lpstr>
      <vt:lpstr>PEDI System</vt:lpstr>
      <vt:lpstr>PEDI System</vt:lpstr>
      <vt:lpstr>PEDI-SAR System</vt:lpstr>
      <vt:lpstr>PowerPoint Presentation</vt:lpstr>
      <vt:lpstr>PowerPoint Presentation</vt:lpstr>
      <vt:lpstr>PDN Key Points</vt:lpstr>
      <vt:lpstr>PDN Key Points</vt:lpstr>
      <vt:lpstr>PDN Key Points</vt:lpstr>
      <vt:lpstr>PowerPoint Presentation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2024-03-27T21:23:59Z</dcterms:modified>
</cp:coreProperties>
</file>